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114" r:id="rId2"/>
    <p:sldId id="1116" r:id="rId3"/>
    <p:sldId id="1115" r:id="rId4"/>
    <p:sldId id="111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F402F-F978-4C39-8991-89EFF781A8A5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530A4-9EEA-4178-9D18-589BBC00E9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30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200" dirty="0" err="1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Enjeux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: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Diversification of project partners, capacity building and territorial diversification,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Signaling accessibility and relevance of EU funds in all territories of North-West Europe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  <a:endParaRPr lang="fr-FR" sz="12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1E50A-9DE2-415C-94BE-70F08FDD726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685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200" dirty="0" err="1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Enjeux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: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Diversification of project partners, capacity building and territorial diversification,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Signaling accessibility and relevance of EU funds in all territories of North-West Europe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  <a:endParaRPr lang="fr-FR" sz="12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1E50A-9DE2-415C-94BE-70F08FDD726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23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200" dirty="0" err="1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Enjeux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: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Diversification of project partners, capacity building and territorial diversification,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Signaling accessibility and relevance of EU funds in all territories of North-West Europe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  <a:endParaRPr lang="fr-FR" sz="12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1E50A-9DE2-415C-94BE-70F08FDD726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749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200" dirty="0" err="1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Enjeux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: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Diversification of project partners, capacity building and territorial diversification, 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Signaling accessibility and relevance of EU funds in all territories of North-West Europe</a:t>
            </a:r>
            <a:r>
              <a:rPr lang="en-US" sz="12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</a:t>
            </a:r>
            <a:endParaRPr lang="fr-FR" sz="12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1E50A-9DE2-415C-94BE-70F08FDD726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92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960FD5-2020-1D60-5639-EFB93331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71E512-A6C2-A6A2-1250-E709841DC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9FA1EE-4181-C611-7B21-E455A9D1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320FDB-6194-5368-3910-155E2A537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9482B0-259E-06A6-B0DF-0F8E2471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68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B8615-996A-78F8-553F-931DB62F6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2C6519-A9B4-511D-F1CC-C43F16F41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C49893-89E9-06AC-2418-1D3C9B50E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547ACF-9722-232A-E501-FBF6577F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0ABF7-4FE8-831E-ADBF-FEDF92ED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47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9291C91-C5CE-23F1-A255-85D581E6A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ADCC67-D6C3-AD01-7FAF-D552B020F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C7765A-FD4D-919E-8844-6B099EF3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0A321D-D4B0-B350-4484-29BA05D5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569500-DFFD-6325-162B-49E659D7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25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053C97-CADA-5897-1C84-5B60D9B78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0441FA-797B-A971-146B-738EBC0E2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4D7BDE-9417-8A7A-DD1D-948789DD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DB4329-9E70-C6DB-D78B-4A38E658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EF22D7-6409-0981-327C-90767574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3304F3-DB41-EB55-0973-6581EC76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1AB3F3-AF07-FB05-3FFF-A41A6FD63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571053-A1E6-29B7-B253-F64489C19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57CE99-E94B-E5AB-1BDB-34C0A733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E2DA70-809C-34CB-7D1F-852786A6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09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4CB84-AEE2-D98A-77C7-24733A2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2EB116-9A69-7659-0BED-00D45F2D6F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446EE8-C208-F09A-117F-83FD6A86E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8998A1-EEB6-4F3E-D7B7-826B937B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174D09-B946-0178-AF3A-5C04D488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DA48E1-5435-FD58-8AB5-447ED4B9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88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813F6-71C7-E75F-37F8-4A873626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CC755E-A921-4C3C-8EA2-23E45518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5230A2-2488-51D0-DCED-2D64C5BA1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37DA23-476F-0B81-CED6-35ADD2BB1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78D557-3279-C613-502E-C294BB29E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2F9F862-FC9A-77DD-8978-38A581BD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71296A-7B88-2F24-47E7-B63DBBDF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24A3AA-2CB8-6A2A-3891-91E5A5298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5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7EAB5B-BF30-33C8-0B1C-2AD4D5C1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4D7149-ED2F-3170-A0CA-875B4C0F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9AAEAB-F990-980D-B419-EBA24BB9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F9919A-2388-8E10-601C-38DE0C79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13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52B5D6-FD74-B073-0FB1-0A53C648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54422DC-0E2C-2179-00EA-13A6F402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4090F3-6EB1-5BF4-DF20-9A865407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59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7F9D76-E1D0-A529-D6A8-E47D1FE5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C30CE9-866A-F704-99FC-B3A83337B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60643E-060C-967C-FB40-45D1AAFFD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4BC90B-6DAF-2183-EFB7-0B307207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BBBE16-729B-915C-D17F-32B45BAF9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0C037F-CCFC-5A30-22BF-FE000FAC1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66889-5584-15E6-8C21-FA03FCF21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E5CD58-C626-1B22-3669-3E5764377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38F78B-D07F-F24E-3C4C-16B3C7A02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B2A213-DAA6-DC06-0314-E72EA489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9F478D-AC09-35D4-1AD1-FCFF36F7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936570-747E-ACBD-B258-6AA7A0AC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9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784F573-02BC-4F8D-A4AE-9275F6329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BD75C5-F45D-DD3D-CC14-0807755D5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15018B-E206-1E50-280F-5A602FEE28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0CC3-244F-45AC-B367-F62B75C4BC90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2ADD41-3596-19A5-3993-6C6A3D78E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FF89E8-2CA0-064F-8BCD-47C7FFFEC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BF04D-8DAA-47ED-ABAE-1D038D9932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3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aysdelaloire.fr/mon-conseil-regional/les-missions-regionales/europe/solliciter-les-programmes-sectoriels-et-interreg/la-region-vous-accompagne#contenu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17009" y="5661249"/>
            <a:ext cx="2133600" cy="365125"/>
          </a:xfrm>
        </p:spPr>
        <p:txBody>
          <a:bodyPr/>
          <a:lstStyle/>
          <a:p>
            <a:fld id="{51A2A114-3C7E-4654-B968-90240CA8D89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:\13- service Coordination\5. Pôle coordination-animation\1. Communication\02- 2014-2020\1.b charte graphique\2. modèles diaporamas\diapo UE + Région\Couv-PowerPo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8"/>
            <a:ext cx="12192000" cy="6853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98" y="136525"/>
            <a:ext cx="421124" cy="56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703388" y="190500"/>
            <a:ext cx="8818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Etat d'avancement] coopération territoriale européenne / interreg 2014-2020  | L'Europe s'engage en France, le portail des Fonds européens">
            <a:extLst>
              <a:ext uri="{FF2B5EF4-FFF2-40B4-BE49-F238E27FC236}">
                <a16:creationId xmlns:a16="http://schemas.microsoft.com/office/drawing/2014/main" id="{26407371-11F0-4CF5-B748-CDED73FB8A7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245" y="6156811"/>
            <a:ext cx="2374494" cy="6488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4635D11-06DB-4E2E-B4AE-0BB42F1367D6}"/>
              </a:ext>
            </a:extLst>
          </p:cNvPr>
          <p:cNvPicPr/>
          <p:nvPr/>
        </p:nvPicPr>
        <p:blipFill rotWithShape="1">
          <a:blip r:embed="rId6"/>
          <a:srcRect l="75063" r="17928"/>
          <a:stretch/>
        </p:blipFill>
        <p:spPr>
          <a:xfrm>
            <a:off x="9117497" y="6205474"/>
            <a:ext cx="504056" cy="652526"/>
          </a:xfrm>
          <a:prstGeom prst="rect">
            <a:avLst/>
          </a:prstGeom>
        </p:spPr>
      </p:pic>
      <p:sp>
        <p:nvSpPr>
          <p:cNvPr id="13" name="TextBox 3">
            <a:extLst>
              <a:ext uri="{FF2B5EF4-FFF2-40B4-BE49-F238E27FC236}">
                <a16:creationId xmlns:a16="http://schemas.microsoft.com/office/drawing/2014/main" id="{25866DBF-8E01-4F34-8782-B72398C11DB0}"/>
              </a:ext>
            </a:extLst>
          </p:cNvPr>
          <p:cNvSpPr txBox="1"/>
          <p:nvPr/>
        </p:nvSpPr>
        <p:spPr>
          <a:xfrm>
            <a:off x="795958" y="156057"/>
            <a:ext cx="969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Small Scale Projects – Europe du Nord Ouest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28F82B-6229-4901-A5A3-E1D899E4EB2D}"/>
              </a:ext>
            </a:extLst>
          </p:cNvPr>
          <p:cNvSpPr txBox="1"/>
          <p:nvPr/>
        </p:nvSpPr>
        <p:spPr>
          <a:xfrm>
            <a:off x="390522" y="981442"/>
            <a:ext cx="11148335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Un appel dédié à des petits projets, pour des structure qui veulent tester les projets européens </a:t>
            </a:r>
          </a:p>
          <a:p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Un dossier unique, simplifié,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Dépôt de dossier en une seule phase, évaluation rapide,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Taux de financement: 60% du budget du projet, en subvention.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Quel type de projet ?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Au moins 3 partenaires de 3 pays différents (dont au moins 2 dans la zone ENO)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Budget entre 200 000 et 800 000 euros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18 mois maximum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Des activités réduites (1 seul lot de travail)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Deadline: 12 juillet 2023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17009" y="5661249"/>
            <a:ext cx="2133600" cy="365125"/>
          </a:xfrm>
        </p:spPr>
        <p:txBody>
          <a:bodyPr/>
          <a:lstStyle/>
          <a:p>
            <a:fld id="{51A2A114-3C7E-4654-B968-90240CA8D89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:\13- service Coordination\5. Pôle coordination-animation\1. Communication\02- 2014-2020\1.b charte graphique\2. modèles diaporamas\diapo UE + Région\Couv-PowerPo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8"/>
            <a:ext cx="12192000" cy="685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98" y="136525"/>
            <a:ext cx="421124" cy="56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703388" y="190500"/>
            <a:ext cx="8818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Etat d'avancement] coopération territoriale européenne / interreg 2014-2020  | L'Europe s'engage en France, le portail des Fonds européens">
            <a:extLst>
              <a:ext uri="{FF2B5EF4-FFF2-40B4-BE49-F238E27FC236}">
                <a16:creationId xmlns:a16="http://schemas.microsoft.com/office/drawing/2014/main" id="{26407371-11F0-4CF5-B748-CDED73FB8A7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245" y="6156811"/>
            <a:ext cx="2374494" cy="64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4635D11-06DB-4E2E-B4AE-0BB42F1367D6}"/>
              </a:ext>
            </a:extLst>
          </p:cNvPr>
          <p:cNvPicPr/>
          <p:nvPr/>
        </p:nvPicPr>
        <p:blipFill rotWithShape="1">
          <a:blip r:embed="rId6"/>
          <a:srcRect l="75063" r="17928"/>
          <a:stretch/>
        </p:blipFill>
        <p:spPr>
          <a:xfrm>
            <a:off x="9117497" y="6205474"/>
            <a:ext cx="504056" cy="652526"/>
          </a:xfrm>
          <a:prstGeom prst="rect">
            <a:avLst/>
          </a:prstGeom>
        </p:spPr>
      </p:pic>
      <p:sp>
        <p:nvSpPr>
          <p:cNvPr id="13" name="TextBox 3">
            <a:extLst>
              <a:ext uri="{FF2B5EF4-FFF2-40B4-BE49-F238E27FC236}">
                <a16:creationId xmlns:a16="http://schemas.microsoft.com/office/drawing/2014/main" id="{25866DBF-8E01-4F34-8782-B72398C11DB0}"/>
              </a:ext>
            </a:extLst>
          </p:cNvPr>
          <p:cNvSpPr txBox="1"/>
          <p:nvPr/>
        </p:nvSpPr>
        <p:spPr>
          <a:xfrm>
            <a:off x="829296" y="105172"/>
            <a:ext cx="104831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Les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projets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doivent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rassembler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au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moins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3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partenaires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européens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dont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au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moins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2 de la zone ENO </a:t>
            </a:r>
          </a:p>
        </p:txBody>
      </p:sp>
      <p:pic>
        <p:nvPicPr>
          <p:cNvPr id="4" name="Picture 9" descr="Map&#10;&#10;Description automatically generated">
            <a:extLst>
              <a:ext uri="{FF2B5EF4-FFF2-40B4-BE49-F238E27FC236}">
                <a16:creationId xmlns:a16="http://schemas.microsoft.com/office/drawing/2014/main" id="{448F9A78-7762-907E-8A5E-47A426CBCCF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9" t="23057" r="23530" b="11008"/>
          <a:stretch/>
        </p:blipFill>
        <p:spPr>
          <a:xfrm>
            <a:off x="3515904" y="1206944"/>
            <a:ext cx="4635319" cy="493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7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17009" y="5661249"/>
            <a:ext cx="2133600" cy="365125"/>
          </a:xfrm>
        </p:spPr>
        <p:txBody>
          <a:bodyPr/>
          <a:lstStyle/>
          <a:p>
            <a:fld id="{51A2A114-3C7E-4654-B968-90240CA8D89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:\13- service Coordination\5. Pôle coordination-animation\1. Communication\02- 2014-2020\1.b charte graphique\2. modèles diaporamas\diapo UE + Région\Couv-PowerPo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00" y="4137"/>
            <a:ext cx="12192000" cy="685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98" y="136525"/>
            <a:ext cx="421124" cy="56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703388" y="190500"/>
            <a:ext cx="8818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fr-FR" altLang="fr-FR" sz="2000" b="1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altLang="fr-FR" sz="2000" b="1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Etat d'avancement] coopération territoriale européenne / interreg 2014-2020  | L'Europe s'engage en France, le portail des Fonds européens">
            <a:extLst>
              <a:ext uri="{FF2B5EF4-FFF2-40B4-BE49-F238E27FC236}">
                <a16:creationId xmlns:a16="http://schemas.microsoft.com/office/drawing/2014/main" id="{26407371-11F0-4CF5-B748-CDED73FB8A7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245" y="6156811"/>
            <a:ext cx="2374494" cy="64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4635D11-06DB-4E2E-B4AE-0BB42F1367D6}"/>
              </a:ext>
            </a:extLst>
          </p:cNvPr>
          <p:cNvPicPr/>
          <p:nvPr/>
        </p:nvPicPr>
        <p:blipFill rotWithShape="1">
          <a:blip r:embed="rId6"/>
          <a:srcRect l="75063" r="17928"/>
          <a:stretch/>
        </p:blipFill>
        <p:spPr>
          <a:xfrm>
            <a:off x="9117497" y="6205474"/>
            <a:ext cx="504056" cy="652526"/>
          </a:xfrm>
          <a:prstGeom prst="rect">
            <a:avLst/>
          </a:prstGeom>
        </p:spPr>
      </p:pic>
      <p:sp>
        <p:nvSpPr>
          <p:cNvPr id="13" name="TextBox 3">
            <a:extLst>
              <a:ext uri="{FF2B5EF4-FFF2-40B4-BE49-F238E27FC236}">
                <a16:creationId xmlns:a16="http://schemas.microsoft.com/office/drawing/2014/main" id="{25866DBF-8E01-4F34-8782-B72398C11DB0}"/>
              </a:ext>
            </a:extLst>
          </p:cNvPr>
          <p:cNvSpPr txBox="1"/>
          <p:nvPr/>
        </p:nvSpPr>
        <p:spPr>
          <a:xfrm>
            <a:off x="733822" y="111883"/>
            <a:ext cx="9903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Les projets doivent s’inscrire dans l’une des priorités du programme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EAD33A-D10C-710A-1906-35D7D491C5AC}"/>
              </a:ext>
            </a:extLst>
          </p:cNvPr>
          <p:cNvSpPr txBox="1">
            <a:spLocks/>
          </p:cNvSpPr>
          <p:nvPr/>
        </p:nvSpPr>
        <p:spPr>
          <a:xfrm>
            <a:off x="6951775" y="57332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1A2A114-3C7E-4654-B968-90240CA8D89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7DCA40A1-A412-9429-B64F-714E8BC883E8}"/>
              </a:ext>
            </a:extLst>
          </p:cNvPr>
          <p:cNvSpPr txBox="1"/>
          <p:nvPr/>
        </p:nvSpPr>
        <p:spPr>
          <a:xfrm>
            <a:off x="210697" y="1661129"/>
            <a:ext cx="2879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Priorité 1: Climat et environnement (63M€) </a:t>
            </a:r>
          </a:p>
        </p:txBody>
      </p:sp>
      <p:sp>
        <p:nvSpPr>
          <p:cNvPr id="15" name="Rectangle: Rounded Corners 9">
            <a:extLst>
              <a:ext uri="{FF2B5EF4-FFF2-40B4-BE49-F238E27FC236}">
                <a16:creationId xmlns:a16="http://schemas.microsoft.com/office/drawing/2014/main" id="{8590BE1D-DB73-39CC-E9CB-60A10B58F8EC}"/>
              </a:ext>
            </a:extLst>
          </p:cNvPr>
          <p:cNvSpPr/>
          <p:nvPr/>
        </p:nvSpPr>
        <p:spPr>
          <a:xfrm>
            <a:off x="171189" y="2356293"/>
            <a:ext cx="2968216" cy="858406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Adaptation au changement climatique et prévention des risques de catastrophe.</a:t>
            </a:r>
            <a:endParaRPr lang="fr-FR" sz="14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0">
            <a:extLst>
              <a:ext uri="{FF2B5EF4-FFF2-40B4-BE49-F238E27FC236}">
                <a16:creationId xmlns:a16="http://schemas.microsoft.com/office/drawing/2014/main" id="{7CDC4321-9799-1914-FA58-6EC24DEF3968}"/>
              </a:ext>
            </a:extLst>
          </p:cNvPr>
          <p:cNvSpPr/>
          <p:nvPr/>
        </p:nvSpPr>
        <p:spPr>
          <a:xfrm>
            <a:off x="171189" y="3369070"/>
            <a:ext cx="2968216" cy="797453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</a:t>
            </a:r>
            <a:r>
              <a:rPr lang="fr-FR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rotection de la nature et biodiversité</a:t>
            </a:r>
            <a:endParaRPr lang="fr-FR" sz="12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B2FBEBD4-EB5B-CDAF-3FC3-432B08BAF6BB}"/>
              </a:ext>
            </a:extLst>
          </p:cNvPr>
          <p:cNvSpPr txBox="1"/>
          <p:nvPr/>
        </p:nvSpPr>
        <p:spPr>
          <a:xfrm>
            <a:off x="3057485" y="1623905"/>
            <a:ext cx="332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Priorité 2: Transition énergétique</a:t>
            </a:r>
          </a:p>
          <a:p>
            <a:pPr algn="ctr"/>
            <a:r>
              <a:rPr lang="fr-FR" sz="1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(57M€)</a:t>
            </a:r>
          </a:p>
        </p:txBody>
      </p:sp>
      <p:sp>
        <p:nvSpPr>
          <p:cNvPr id="18" name="Rectangle: Rounded Corners 14">
            <a:extLst>
              <a:ext uri="{FF2B5EF4-FFF2-40B4-BE49-F238E27FC236}">
                <a16:creationId xmlns:a16="http://schemas.microsoft.com/office/drawing/2014/main" id="{BF38E9A6-D444-878B-D0AA-AA338992B0B6}"/>
              </a:ext>
            </a:extLst>
          </p:cNvPr>
          <p:cNvSpPr/>
          <p:nvPr/>
        </p:nvSpPr>
        <p:spPr>
          <a:xfrm>
            <a:off x="3490516" y="2356292"/>
            <a:ext cx="2596784" cy="858407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Efficacité énergétique</a:t>
            </a:r>
            <a:endParaRPr lang="fr-FR" sz="12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: Rounded Corners 15">
            <a:extLst>
              <a:ext uri="{FF2B5EF4-FFF2-40B4-BE49-F238E27FC236}">
                <a16:creationId xmlns:a16="http://schemas.microsoft.com/office/drawing/2014/main" id="{59A95F1A-7A3B-0646-5339-0713179FC28B}"/>
              </a:ext>
            </a:extLst>
          </p:cNvPr>
          <p:cNvSpPr/>
          <p:nvPr/>
        </p:nvSpPr>
        <p:spPr>
          <a:xfrm>
            <a:off x="3529195" y="3343602"/>
            <a:ext cx="2596784" cy="797453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Energies renouvelables</a:t>
            </a:r>
            <a:endParaRPr lang="fr-FR" sz="12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522A8CE3-C578-CD90-F2BB-01ED25430A8B}"/>
              </a:ext>
            </a:extLst>
          </p:cNvPr>
          <p:cNvSpPr txBox="1"/>
          <p:nvPr/>
        </p:nvSpPr>
        <p:spPr>
          <a:xfrm>
            <a:off x="6339028" y="1560802"/>
            <a:ext cx="2744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Priorité 3: Economie Circulaire (55M€)</a:t>
            </a:r>
          </a:p>
        </p:txBody>
      </p:sp>
      <p:sp>
        <p:nvSpPr>
          <p:cNvPr id="21" name="Rectangle: Rounded Corners 17">
            <a:extLst>
              <a:ext uri="{FF2B5EF4-FFF2-40B4-BE49-F238E27FC236}">
                <a16:creationId xmlns:a16="http://schemas.microsoft.com/office/drawing/2014/main" id="{4B315862-66A3-F0FC-37DE-812779CA0E80}"/>
              </a:ext>
            </a:extLst>
          </p:cNvPr>
          <p:cNvSpPr/>
          <p:nvPr/>
        </p:nvSpPr>
        <p:spPr>
          <a:xfrm>
            <a:off x="6508719" y="2356292"/>
            <a:ext cx="2482849" cy="1784763"/>
          </a:xfrm>
          <a:prstGeom prst="roundRect">
            <a:avLst>
              <a:gd name="adj" fmla="val 14308"/>
            </a:avLst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Economie circulaire efficace dans l’utilisation des ressources.</a:t>
            </a:r>
            <a:endParaRPr lang="fr-FR" sz="14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C406D6-DA65-7D3E-AA6F-81C4E54D1514}"/>
              </a:ext>
            </a:extLst>
          </p:cNvPr>
          <p:cNvSpPr txBox="1"/>
          <p:nvPr/>
        </p:nvSpPr>
        <p:spPr>
          <a:xfrm>
            <a:off x="9139046" y="1545283"/>
            <a:ext cx="259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Priorité 4: Innovation et résilience (58M€)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597574E-48CB-E62C-1B77-76F51039CDE9}"/>
              </a:ext>
            </a:extLst>
          </p:cNvPr>
          <p:cNvSpPr/>
          <p:nvPr/>
        </p:nvSpPr>
        <p:spPr>
          <a:xfrm>
            <a:off x="9280525" y="2356292"/>
            <a:ext cx="2482849" cy="1784763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Capacité d’innovation et adoption de technologies de pointe.</a:t>
            </a:r>
            <a:endParaRPr lang="fr-FR" sz="12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973DA7-2F7C-CCEC-851F-B4906D28A0A4}"/>
              </a:ext>
            </a:extLst>
          </p:cNvPr>
          <p:cNvSpPr txBox="1"/>
          <p:nvPr/>
        </p:nvSpPr>
        <p:spPr>
          <a:xfrm>
            <a:off x="3292445" y="4557659"/>
            <a:ext cx="4078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Priorité 5: Société Inclusive (54M€)</a:t>
            </a:r>
          </a:p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B6F5F81-826A-DD54-E45B-AEFD2A3E1A0D}"/>
              </a:ext>
            </a:extLst>
          </p:cNvPr>
          <p:cNvSpPr/>
          <p:nvPr/>
        </p:nvSpPr>
        <p:spPr>
          <a:xfrm>
            <a:off x="1703388" y="4998268"/>
            <a:ext cx="2433278" cy="1028106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Accès à l’emploi</a:t>
            </a:r>
            <a:endParaRPr lang="fr-FR" sz="12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B063883-E569-B82E-062B-5182E6C1461F}"/>
              </a:ext>
            </a:extLst>
          </p:cNvPr>
          <p:cNvSpPr/>
          <p:nvPr/>
        </p:nvSpPr>
        <p:spPr>
          <a:xfrm>
            <a:off x="6951775" y="4998267"/>
            <a:ext cx="2496412" cy="1012022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Accès aux soins</a:t>
            </a:r>
            <a:endParaRPr lang="fr-FR" sz="14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659B518-6340-BD53-6E46-C0EC2A15B1F8}"/>
              </a:ext>
            </a:extLst>
          </p:cNvPr>
          <p:cNvSpPr/>
          <p:nvPr/>
        </p:nvSpPr>
        <p:spPr>
          <a:xfrm>
            <a:off x="4269580" y="4998268"/>
            <a:ext cx="2482848" cy="1012021"/>
          </a:xfrm>
          <a:prstGeom prst="roundRect">
            <a:avLst/>
          </a:prstGeom>
          <a:solidFill>
            <a:srgbClr val="001588"/>
          </a:solidFill>
          <a:ln>
            <a:solidFill>
              <a:srgbClr val="0015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Culture et tourisme durable</a:t>
            </a:r>
            <a:endParaRPr lang="fr-FR" sz="1400" i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17009" y="5661249"/>
            <a:ext cx="2133600" cy="365125"/>
          </a:xfrm>
        </p:spPr>
        <p:txBody>
          <a:bodyPr/>
          <a:lstStyle/>
          <a:p>
            <a:fld id="{51A2A114-3C7E-4654-B968-90240CA8D89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:\13- service Coordination\5. Pôle coordination-animation\1. Communication\02- 2014-2020\1.b charte graphique\2. modèles diaporamas\diapo UE + Région\Couv-PowerPo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7"/>
            <a:ext cx="12192000" cy="685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98" y="136525"/>
            <a:ext cx="421124" cy="56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703388" y="190500"/>
            <a:ext cx="8818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r-FR" altLang="fr-FR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Etat d'avancement] coopération territoriale européenne / interreg 2014-2020  | L'Europe s'engage en France, le portail des Fonds européens">
            <a:extLst>
              <a:ext uri="{FF2B5EF4-FFF2-40B4-BE49-F238E27FC236}">
                <a16:creationId xmlns:a16="http://schemas.microsoft.com/office/drawing/2014/main" id="{26407371-11F0-4CF5-B748-CDED73FB8A7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245" y="6156811"/>
            <a:ext cx="2374494" cy="64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4635D11-06DB-4E2E-B4AE-0BB42F1367D6}"/>
              </a:ext>
            </a:extLst>
          </p:cNvPr>
          <p:cNvPicPr/>
          <p:nvPr/>
        </p:nvPicPr>
        <p:blipFill rotWithShape="1">
          <a:blip r:embed="rId6"/>
          <a:srcRect l="75063" r="17928"/>
          <a:stretch/>
        </p:blipFill>
        <p:spPr>
          <a:xfrm>
            <a:off x="9117497" y="6205474"/>
            <a:ext cx="504056" cy="652526"/>
          </a:xfrm>
          <a:prstGeom prst="rect">
            <a:avLst/>
          </a:prstGeom>
        </p:spPr>
      </p:pic>
      <p:sp>
        <p:nvSpPr>
          <p:cNvPr id="13" name="TextBox 3">
            <a:extLst>
              <a:ext uri="{FF2B5EF4-FFF2-40B4-BE49-F238E27FC236}">
                <a16:creationId xmlns:a16="http://schemas.microsoft.com/office/drawing/2014/main" id="{25866DBF-8E01-4F34-8782-B72398C11DB0}"/>
              </a:ext>
            </a:extLst>
          </p:cNvPr>
          <p:cNvSpPr txBox="1"/>
          <p:nvPr/>
        </p:nvSpPr>
        <p:spPr>
          <a:xfrm>
            <a:off x="795958" y="156057"/>
            <a:ext cx="969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La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Région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vous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accompagne</a:t>
            </a:r>
            <a:r>
              <a:rPr lang="en-US" sz="2800" b="1" dirty="0">
                <a:solidFill>
                  <a:srgbClr val="F1717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: Objectif Europe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28F82B-6229-4901-A5A3-E1D899E4EB2D}"/>
              </a:ext>
            </a:extLst>
          </p:cNvPr>
          <p:cNvSpPr txBox="1"/>
          <p:nvPr/>
        </p:nvSpPr>
        <p:spPr>
          <a:xfrm>
            <a:off x="28716" y="4885022"/>
            <a:ext cx="388402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Coline Fiquet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Cheffe de projets européens 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+33 (0) 2 28 20 60 89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coline.fiquet@paysdelaloire.fr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EDE6BA2-6DA9-607F-17C7-656ECC9A96F8}"/>
              </a:ext>
            </a:extLst>
          </p:cNvPr>
          <p:cNvSpPr txBox="1"/>
          <p:nvPr/>
        </p:nvSpPr>
        <p:spPr>
          <a:xfrm>
            <a:off x="3615785" y="4885022"/>
            <a:ext cx="4149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Alexandre </a:t>
            </a:r>
            <a:r>
              <a:rPr lang="fr-FR" sz="1600" dirty="0" err="1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Tournakis</a:t>
            </a: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Point de Contact Interreg ENO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+33 (0) 3 74 27 40 45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alexandre.tournakis@hautsdefrance.fr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ADAE0CD-ADBF-FE79-7FD3-5850AB51F845}"/>
              </a:ext>
            </a:extLst>
          </p:cNvPr>
          <p:cNvSpPr txBox="1"/>
          <p:nvPr/>
        </p:nvSpPr>
        <p:spPr>
          <a:xfrm>
            <a:off x="7815083" y="4885022"/>
            <a:ext cx="38840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Valentine </a:t>
            </a:r>
            <a:r>
              <a:rPr lang="fr-FR" sz="1600" dirty="0" err="1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Labouheure</a:t>
            </a:r>
            <a:endParaRPr lang="fr-FR" sz="1600" dirty="0">
              <a:solidFill>
                <a:srgbClr val="003399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Point de Contact Interreg ENO  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+33 (0) 3 88 15 38 49 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+33 (0)6 42 07 63 50</a:t>
            </a:r>
          </a:p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valentine.labouheure@grandest.fr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DF4EB6A-B035-2647-7B1A-0E4281BBFDD9}"/>
              </a:ext>
            </a:extLst>
          </p:cNvPr>
          <p:cNvSpPr txBox="1"/>
          <p:nvPr/>
        </p:nvSpPr>
        <p:spPr>
          <a:xfrm>
            <a:off x="28716" y="904206"/>
            <a:ext cx="11275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Pour vous aider dans la rédaction de votre dossier et augmenter vos chances de bénéficier d’une subvention, </a:t>
            </a:r>
            <a:r>
              <a:rPr lang="fr-FR" sz="1600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la Région finance un consultant expert en fonds européens pour vous accompagner</a:t>
            </a:r>
            <a:r>
              <a:rPr lang="fr-FR" sz="1600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: Relecture et conseils, élaboration d’une partie stratégique du dossier, plan de financement, recherche de partenaires, …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74AC63B-0BC7-2989-AD01-A1DBFFE2C2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28"/>
          <a:stretch/>
        </p:blipFill>
        <p:spPr bwMode="auto">
          <a:xfrm>
            <a:off x="8382411" y="2147303"/>
            <a:ext cx="1368152" cy="117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ous-titre 2">
            <a:extLst>
              <a:ext uri="{FF2B5EF4-FFF2-40B4-BE49-F238E27FC236}">
                <a16:creationId xmlns:a16="http://schemas.microsoft.com/office/drawing/2014/main" id="{695F5864-E9A1-0EA9-A89A-E006BA8192D6}"/>
              </a:ext>
            </a:extLst>
          </p:cNvPr>
          <p:cNvSpPr txBox="1">
            <a:spLocks/>
          </p:cNvSpPr>
          <p:nvPr/>
        </p:nvSpPr>
        <p:spPr>
          <a:xfrm>
            <a:off x="1468382" y="2369178"/>
            <a:ext cx="669776" cy="890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BDDA526-C8B1-A333-BB8B-D6B795CE0CCA}"/>
              </a:ext>
            </a:extLst>
          </p:cNvPr>
          <p:cNvSpPr txBox="1">
            <a:spLocks/>
          </p:cNvSpPr>
          <p:nvPr/>
        </p:nvSpPr>
        <p:spPr>
          <a:xfrm>
            <a:off x="4497060" y="3303016"/>
            <a:ext cx="2749366" cy="654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</a:t>
            </a:r>
            <a:r>
              <a:rPr lang="fr-FR" sz="1900" dirty="0">
                <a:solidFill>
                  <a:schemeClr val="tx1">
                    <a:lumMod val="85000"/>
                    <a:lumOff val="15000"/>
                  </a:schemeClr>
                </a:solidFill>
                <a:hlinkClick r:id="rId8"/>
              </a:rPr>
              <a:t>formulaire de demande </a:t>
            </a:r>
            <a:r>
              <a:rPr lang="fr-F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simple</a:t>
            </a:r>
          </a:p>
          <a:p>
            <a:endParaRPr lang="fr-FR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D48DB2E-E1B9-DE43-9581-862DC5E460FE}"/>
              </a:ext>
            </a:extLst>
          </p:cNvPr>
          <p:cNvSpPr txBox="1">
            <a:spLocks/>
          </p:cNvSpPr>
          <p:nvPr/>
        </p:nvSpPr>
        <p:spPr>
          <a:xfrm>
            <a:off x="596044" y="3298832"/>
            <a:ext cx="2749366" cy="654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Demande éligible par an</a:t>
            </a:r>
          </a:p>
          <a:p>
            <a:endParaRPr lang="fr-FR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04489D9-FAF4-A513-43D6-272A23FD1DF1}"/>
              </a:ext>
            </a:extLst>
          </p:cNvPr>
          <p:cNvSpPr txBox="1">
            <a:spLocks/>
          </p:cNvSpPr>
          <p:nvPr/>
        </p:nvSpPr>
        <p:spPr>
          <a:xfrm>
            <a:off x="8382411" y="3452976"/>
            <a:ext cx="2749366" cy="654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800" dirty="0"/>
              <a:t>Réponse sous </a:t>
            </a:r>
          </a:p>
          <a:p>
            <a:pPr>
              <a:spcBef>
                <a:spcPts val="0"/>
              </a:spcBef>
            </a:pPr>
            <a:r>
              <a:rPr lang="fr-FR" sz="1800" dirty="0"/>
              <a:t>10 jours ouvrés </a:t>
            </a:r>
            <a:endParaRPr lang="fr-FR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1" name="Graphique 15" descr="Document contour">
            <a:extLst>
              <a:ext uri="{FF2B5EF4-FFF2-40B4-BE49-F238E27FC236}">
                <a16:creationId xmlns:a16="http://schemas.microsoft.com/office/drawing/2014/main" id="{769A4201-736B-F695-A9A3-D2721DD24C3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86270" y="2196841"/>
            <a:ext cx="979530" cy="979530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43D8D5CC-BCA4-A8B2-0E13-70D403315019}"/>
              </a:ext>
            </a:extLst>
          </p:cNvPr>
          <p:cNvSpPr txBox="1"/>
          <p:nvPr/>
        </p:nvSpPr>
        <p:spPr>
          <a:xfrm>
            <a:off x="39133" y="4347860"/>
            <a:ext cx="1664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lvl="1"/>
            <a:r>
              <a:rPr lang="fr-FR" sz="1600" b="1" dirty="0">
                <a:solidFill>
                  <a:srgbClr val="003399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Contacts:</a:t>
            </a:r>
          </a:p>
        </p:txBody>
      </p:sp>
    </p:spTree>
    <p:extLst>
      <p:ext uri="{BB962C8B-B14F-4D97-AF65-F5344CB8AC3E}">
        <p14:creationId xmlns:p14="http://schemas.microsoft.com/office/powerpoint/2010/main" val="3300612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499</Words>
  <Application>Microsoft Office PowerPoint</Application>
  <PresentationFormat>Grand écran</PresentationFormat>
  <Paragraphs>73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FIQUET Coline</dc:creator>
  <cp:lastModifiedBy>FIQUET Coline</cp:lastModifiedBy>
  <cp:revision>1</cp:revision>
  <dcterms:created xsi:type="dcterms:W3CDTF">2023-03-17T10:07:26Z</dcterms:created>
  <dcterms:modified xsi:type="dcterms:W3CDTF">2023-03-17T11:13:44Z</dcterms:modified>
</cp:coreProperties>
</file>